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9" r:id="rId4"/>
    <p:sldId id="260" r:id="rId5"/>
    <p:sldId id="269" r:id="rId6"/>
    <p:sldId id="270" r:id="rId7"/>
    <p:sldId id="261" r:id="rId8"/>
    <p:sldId id="272" r:id="rId9"/>
    <p:sldId id="273" r:id="rId10"/>
    <p:sldId id="274" r:id="rId11"/>
    <p:sldId id="275" r:id="rId12"/>
    <p:sldId id="276" r:id="rId13"/>
    <p:sldId id="262" r:id="rId14"/>
    <p:sldId id="263" r:id="rId15"/>
    <p:sldId id="264" r:id="rId16"/>
    <p:sldId id="265" r:id="rId17"/>
    <p:sldId id="277" r:id="rId18"/>
    <p:sldId id="266" r:id="rId19"/>
    <p:sldId id="283" r:id="rId20"/>
    <p:sldId id="284" r:id="rId21"/>
    <p:sldId id="297" r:id="rId22"/>
    <p:sldId id="286" r:id="rId23"/>
    <p:sldId id="294" r:id="rId24"/>
    <p:sldId id="291" r:id="rId25"/>
    <p:sldId id="292" r:id="rId26"/>
    <p:sldId id="290" r:id="rId27"/>
    <p:sldId id="287" r:id="rId28"/>
    <p:sldId id="289" r:id="rId29"/>
    <p:sldId id="288" r:id="rId30"/>
    <p:sldId id="296" r:id="rId31"/>
    <p:sldId id="293" r:id="rId32"/>
    <p:sldId id="295" r:id="rId33"/>
    <p:sldId id="278" r:id="rId34"/>
    <p:sldId id="280" r:id="rId35"/>
    <p:sldId id="281" r:id="rId36"/>
    <p:sldId id="282" r:id="rId37"/>
    <p:sldId id="268" r:id="rId38"/>
  </p:sldIdLst>
  <p:sldSz cx="18288000" cy="10287000"/>
  <p:notesSz cx="18288000" cy="10287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jOU598Zy73AEFBY040KAgNJaN8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inimized">
    <p:restoredLeft sz="0" autoAdjust="0"/>
    <p:restoredTop sz="0" autoAdjust="0"/>
  </p:normalViewPr>
  <p:slideViewPr>
    <p:cSldViewPr snapToGrid="0">
      <p:cViewPr>
        <p:scale>
          <a:sx n="20" d="100"/>
          <a:sy n="20" d="100"/>
        </p:scale>
        <p:origin x="-2652" y="-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870949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34531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53235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022704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9796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34783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64984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579640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045606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574494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03561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80820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94895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705245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626617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21408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763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038118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1722736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494052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4431255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66180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3900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72564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072429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899684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435057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95364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1664472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51295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647841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8502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929740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30009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99489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5715000" y="771525"/>
            <a:ext cx="6859588" cy="3857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98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OBJECT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15583148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0" b="1" i="0">
                <a:solidFill>
                  <a:srgbClr val="855B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245234" y="2595744"/>
            <a:ext cx="17797531" cy="653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352425" y="963618"/>
            <a:ext cx="15583148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15583148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0" b="1" i="0">
                <a:solidFill>
                  <a:srgbClr val="855B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15583148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500" b="1" i="0">
                <a:solidFill>
                  <a:srgbClr val="855B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380032" y="594474"/>
            <a:ext cx="4163596" cy="13106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4"/>
          <p:cNvSpPr/>
          <p:nvPr/>
        </p:nvSpPr>
        <p:spPr>
          <a:xfrm>
            <a:off x="0" y="9507271"/>
            <a:ext cx="18288000" cy="779780"/>
          </a:xfrm>
          <a:custGeom>
            <a:avLst/>
            <a:gdLst/>
            <a:ahLst/>
            <a:cxnLst/>
            <a:rect l="l" t="t" r="r" b="b"/>
            <a:pathLst>
              <a:path w="18288000" h="779779" extrusionOk="0">
                <a:moveTo>
                  <a:pt x="0" y="0"/>
                </a:moveTo>
                <a:lnTo>
                  <a:pt x="18287998" y="0"/>
                </a:lnTo>
                <a:lnTo>
                  <a:pt x="18287998" y="779728"/>
                </a:lnTo>
                <a:lnTo>
                  <a:pt x="0" y="779728"/>
                </a:lnTo>
                <a:lnTo>
                  <a:pt x="0" y="0"/>
                </a:lnTo>
                <a:close/>
              </a:path>
            </a:pathLst>
          </a:custGeom>
          <a:solidFill>
            <a:srgbClr val="855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" name="Google Shape;8;p14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15583148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500" b="1" i="0" u="none" strike="noStrike" cap="none">
                <a:solidFill>
                  <a:srgbClr val="855B2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body" idx="1"/>
          </p:nvPr>
        </p:nvSpPr>
        <p:spPr>
          <a:xfrm>
            <a:off x="245234" y="2595744"/>
            <a:ext cx="17797531" cy="653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-revista.unioeste.br/index.php/educereeteducare/article/viewFile/9200/6803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3012" y="1051531"/>
            <a:ext cx="7848152" cy="780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69F7076-6353-2000-C880-6C6461BE5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84421"/>
            <a:ext cx="18288000" cy="9240253"/>
          </a:xfr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"/>
              <a:tabLst/>
              <a:defRPr/>
            </a:pPr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Arial"/>
                <a:sym typeface="Arial"/>
              </a:rPr>
              <a:t>Inserir na escola, a prática de construção de hortas,  plantação de ervas medicinais, temperos, pomares, mudas nativas  e  criação de abelhas sem ferrão</a:t>
            </a: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/>
              <a:sym typeface="Arial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t-B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Ministrar oficinas e cursos aos alunos e a comunidade para disseminar o conhecimento de produzir com qualidade e reduzir os custos de produção, visando uma produção mais preocupada com a qualidade de vida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pt-BR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endParaRPr kumimoji="0" lang="pt-B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50828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3CA0F5A-8DE2-DB7F-4738-3E3ABBB29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234" y="2310063"/>
            <a:ext cx="17797531" cy="6155531"/>
          </a:xfrm>
        </p:spPr>
        <p:txBody>
          <a:bodyPr/>
          <a:lstStyle/>
          <a:p>
            <a:pPr marL="8001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Promover a articulação e parceria  junto as Secretarias da Agricultura, Meio Ambiente, Educação,  Cultura, saúde, de forma que o trabalho seja integrado</a:t>
            </a:r>
          </a:p>
          <a:p>
            <a:pPr marL="8001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Estimular as práticas pedagógicas com relação a Educação Ambiental e Agroecologia promovendo a interdisciplinaridade aliadas a teoria e a prática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34484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30B14B6-E1DD-8B8A-6415-A1A1ECD12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234" y="2595743"/>
            <a:ext cx="17797531" cy="4616648"/>
          </a:xfrm>
        </p:spPr>
        <p:txBody>
          <a:bodyPr/>
          <a:lstStyle/>
          <a:p>
            <a:pPr marL="8001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Proporcionar formação continuada aos professores com base agroecológica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   Organizar feiras e exposições  a comunidade escolar dos trabalhos realizados pelos alunos </a:t>
            </a:r>
          </a:p>
          <a:p>
            <a:pPr marL="8001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/>
              <a:t> Realizar o I Encontro Agroecológico no Município de Tijucas do Sul </a:t>
            </a:r>
          </a:p>
        </p:txBody>
      </p:sp>
    </p:spTree>
    <p:extLst>
      <p:ext uri="{BB962C8B-B14F-4D97-AF65-F5344CB8AC3E}">
        <p14:creationId xmlns:p14="http://schemas.microsoft.com/office/powerpoint/2010/main" xmlns="" val="179104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7487284" cy="116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BENEFICIÁRIOS</a:t>
            </a:r>
            <a:endParaRPr dirty="0"/>
          </a:p>
        </p:txBody>
      </p:sp>
      <p:sp>
        <p:nvSpPr>
          <p:cNvPr id="89" name="Google Shape;89;p7"/>
          <p:cNvSpPr txBox="1"/>
          <p:nvPr/>
        </p:nvSpPr>
        <p:spPr>
          <a:xfrm>
            <a:off x="1352425" y="3288450"/>
            <a:ext cx="245237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>DIRETOS: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"/>
          <p:cNvSpPr txBox="1"/>
          <p:nvPr/>
        </p:nvSpPr>
        <p:spPr>
          <a:xfrm>
            <a:off x="4287465" y="3288450"/>
            <a:ext cx="13212444" cy="229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marR="5080" lvl="0" indent="0" algn="just" rtl="0">
              <a:lnSpc>
                <a:spcPct val="1237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projeto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/>
              <a:t>está</a:t>
            </a:r>
            <a:r>
              <a:rPr lang="en-US" sz="4000" dirty="0"/>
              <a:t> </a:t>
            </a:r>
            <a:r>
              <a:rPr lang="en-US" sz="4000" dirty="0" err="1"/>
              <a:t>sendo</a:t>
            </a:r>
            <a:r>
              <a:rPr lang="en-US" sz="4000" dirty="0"/>
              <a:t> </a:t>
            </a:r>
            <a:r>
              <a:rPr lang="en-US" sz="4000" dirty="0" err="1"/>
              <a:t>realizado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todas</a:t>
            </a:r>
            <a:r>
              <a:rPr lang="en-US" sz="4000" dirty="0"/>
              <a:t> as </a:t>
            </a:r>
            <a:r>
              <a:rPr lang="en-US" sz="4000" dirty="0" err="1"/>
              <a:t>Instituições</a:t>
            </a:r>
            <a:r>
              <a:rPr lang="en-US" sz="4000" dirty="0"/>
              <a:t> de Ensino no </a:t>
            </a:r>
            <a:r>
              <a:rPr lang="en-US" sz="4000" dirty="0" err="1"/>
              <a:t>Município</a:t>
            </a:r>
            <a:r>
              <a:rPr lang="en-US" sz="4000" dirty="0"/>
              <a:t> de </a:t>
            </a:r>
            <a:r>
              <a:rPr lang="en-US" sz="4000" dirty="0" err="1"/>
              <a:t>Tijucas</a:t>
            </a:r>
            <a:r>
              <a:rPr lang="en-US" sz="4000" dirty="0"/>
              <a:t> do Sul PR. São 10 </a:t>
            </a:r>
            <a:r>
              <a:rPr lang="en-US" sz="4000" dirty="0" err="1"/>
              <a:t>escolas</a:t>
            </a:r>
            <a:r>
              <a:rPr lang="en-US" sz="4000" dirty="0"/>
              <a:t> do Ensino Fundamental e 5 CMEIS.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 txBox="1"/>
          <p:nvPr/>
        </p:nvSpPr>
        <p:spPr>
          <a:xfrm>
            <a:off x="1352425" y="5595804"/>
            <a:ext cx="296037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latin typeface="Arial"/>
                <a:ea typeface="Arial"/>
                <a:cs typeface="Arial"/>
                <a:sym typeface="Arial"/>
              </a:rPr>
              <a:t>INDIRETOS: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7"/>
          <p:cNvSpPr txBox="1"/>
          <p:nvPr/>
        </p:nvSpPr>
        <p:spPr>
          <a:xfrm>
            <a:off x="4716408" y="5595804"/>
            <a:ext cx="12783501" cy="1532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marR="5080" lvl="0" indent="0" algn="just" rtl="0">
              <a:lnSpc>
                <a:spcPct val="1237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dirty="0">
                <a:latin typeface="Arial"/>
                <a:ea typeface="Arial"/>
                <a:cs typeface="Arial"/>
                <a:sym typeface="Arial"/>
              </a:rPr>
              <a:t>Há possibilidade de ampliação desse Projeto com as comunidades rurais como hortas comunitárias.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352425" y="963600"/>
            <a:ext cx="12637800" cy="11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ORIGEM	DO	RECURSO</a:t>
            </a:r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body" idx="1"/>
          </p:nvPr>
        </p:nvSpPr>
        <p:spPr>
          <a:xfrm>
            <a:off x="0" y="2130900"/>
            <a:ext cx="18042765" cy="5573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195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106805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5800" dirty="0"/>
          </a:p>
          <a:p>
            <a:pPr marL="1119505" lvl="0" indent="0" algn="l" rt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FINANCIAMENTO PÚBLICO:	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Os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recursos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aproximadamente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R$ 200 reais,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são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recursos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próprios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do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município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parcerias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entre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diversas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secretarias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dentre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elas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Educação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agricultura</a:t>
            </a:r>
            <a:r>
              <a:rPr lang="en-US" dirty="0"/>
              <a:t> </a:t>
            </a:r>
            <a:r>
              <a:rPr lang="en-US" dirty="0" err="1"/>
              <a:t>meio</a:t>
            </a:r>
            <a:r>
              <a:rPr lang="en-US" dirty="0"/>
              <a:t> </a:t>
            </a:r>
            <a:r>
              <a:rPr lang="en-US" dirty="0" err="1"/>
              <a:t>Ambiente</a:t>
            </a:r>
            <a:r>
              <a:rPr lang="en-US" dirty="0"/>
              <a:t> e </a:t>
            </a:r>
            <a:r>
              <a:rPr lang="en-US" dirty="0" err="1"/>
              <a:t>saúde</a:t>
            </a:r>
            <a:r>
              <a:rPr lang="en-US" dirty="0"/>
              <a:t>. </a:t>
            </a:r>
            <a:endParaRPr lang="pt-BR" dirty="0"/>
          </a:p>
          <a:p>
            <a:pPr marL="1119505" lvl="0" indent="0" algn="l" rtl="0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None/>
            </a:pPr>
            <a:endParaRPr lang="pt-BR" dirty="0"/>
          </a:p>
          <a:p>
            <a:pPr marL="1106805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lang="pt-BR" sz="35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/>
          <p:nvPr/>
        </p:nvSpPr>
        <p:spPr>
          <a:xfrm>
            <a:off x="1352425" y="963625"/>
            <a:ext cx="11961900" cy="347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>
                <a:solidFill>
                  <a:srgbClr val="855B2E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>
                <a:solidFill>
                  <a:srgbClr val="855B2E"/>
                </a:solidFill>
              </a:rPr>
              <a:t> 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9"/>
          <p:cNvSpPr txBox="1"/>
          <p:nvPr/>
        </p:nvSpPr>
        <p:spPr>
          <a:xfrm>
            <a:off x="433137" y="2406317"/>
            <a:ext cx="17325474" cy="554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marR="508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Um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ponto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forte do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projeto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é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instigar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alunos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professores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comunidade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escolar  a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transformar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meio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vivem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/>
              <a:t>buscando</a:t>
            </a:r>
            <a:r>
              <a:rPr lang="en-US" sz="4000" dirty="0"/>
              <a:t> </a:t>
            </a:r>
            <a:r>
              <a:rPr lang="en-US" sz="4000" dirty="0" err="1"/>
              <a:t>qualidade</a:t>
            </a:r>
            <a:r>
              <a:rPr lang="en-US" sz="4000" dirty="0"/>
              <a:t> de </a:t>
            </a:r>
            <a:r>
              <a:rPr lang="en-US" sz="4000" dirty="0" err="1"/>
              <a:t>vida</a:t>
            </a:r>
            <a:r>
              <a:rPr lang="en-US" sz="4000" dirty="0"/>
              <a:t>. 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Outro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destaque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 é a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articulação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meio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de um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projeto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integrado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junto as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Secretarias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Municipais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Meio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Ambiente</a:t>
            </a:r>
            <a:r>
              <a:rPr lang="en-US" sz="4000" dirty="0"/>
              <a:t>, 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Agricultura,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Cultura</a:t>
            </a: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,  entre </a:t>
            </a:r>
            <a:r>
              <a:rPr lang="en-US" sz="4000" dirty="0" err="1">
                <a:latin typeface="Arial"/>
                <a:ea typeface="Arial"/>
                <a:cs typeface="Arial"/>
                <a:sym typeface="Arial"/>
              </a:rPr>
              <a:t>outras</a:t>
            </a:r>
            <a:r>
              <a:rPr lang="en-US" sz="4000" dirty="0"/>
              <a:t>. 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ter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parcerias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com as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Universidades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como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UFPR –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Litoral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Matinhos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e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Universidade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4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Tuiuti</a:t>
            </a:r>
            <a:r>
              <a:rPr kumimoji="0" lang="en-US" sz="4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do Paraná. </a:t>
            </a:r>
            <a:endParaRPr sz="4000" b="1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"/>
          <p:cNvSpPr txBox="1"/>
          <p:nvPr/>
        </p:nvSpPr>
        <p:spPr>
          <a:xfrm>
            <a:off x="1352425" y="963625"/>
            <a:ext cx="17546400" cy="11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>
                <a:solidFill>
                  <a:srgbClr val="855B2E"/>
                </a:solidFill>
                <a:latin typeface="Arial"/>
                <a:ea typeface="Arial"/>
                <a:cs typeface="Arial"/>
                <a:sym typeface="Arial"/>
              </a:rPr>
              <a:t>PONTOS	A	DESTACAR</a:t>
            </a:r>
            <a:endParaRPr sz="7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0"/>
          <p:cNvSpPr txBox="1"/>
          <p:nvPr/>
        </p:nvSpPr>
        <p:spPr>
          <a:xfrm>
            <a:off x="1352425" y="3288462"/>
            <a:ext cx="15527655" cy="287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agroecologia proporciona o equilíbrio do ecossistema, valoriza os saberes populares, e proporciona uma alimentação saudável e promove mudança social. </a:t>
            </a:r>
            <a:endParaRPr lang="pt-B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ED91368-BDD9-15FD-464A-24AA810AF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263" y="2598821"/>
            <a:ext cx="17084843" cy="7080021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Nesse sentido, a escola necessita instigar o educando, possibilitando aulas mais elucidativas com princípios agroecológicos, que atendam as demandas e necessidades dos sujeitos e transforme seu meio social. A escola é um dos principais meios de difusão do conhecimento, e este conhecimento necessita ser reflexivo, problematizador e possibilitador de mudanças sociais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530126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6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FOTOS </a:t>
            </a:r>
            <a:endParaRPr dirty="0"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502569"/>
            <a:ext cx="5657848" cy="602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F45904D-9D4E-D610-C223-1F8F5674C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516" y="2502569"/>
            <a:ext cx="7499684" cy="60293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26B475F-9D67-19D7-62DE-4186E3061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2236" y="2502570"/>
            <a:ext cx="6260229" cy="77844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99F13F3-F503-0F21-0195-777B541C1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884" y="2132013"/>
            <a:ext cx="7652084" cy="63999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FB81EA9-55B0-B616-C531-F71FB07F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105" y="2132012"/>
            <a:ext cx="6060361" cy="81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021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779" y="1883260"/>
            <a:ext cx="6000749" cy="652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CD92732-61AC-FC97-D7B2-90F20295B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021" y="2874109"/>
            <a:ext cx="6704797" cy="565784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AB213AC-795D-FD03-6996-95E04D2A8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18" y="2874108"/>
            <a:ext cx="6415382" cy="56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160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C3187791-1EEE-418E-E812-0511D7A66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968" y="2874109"/>
            <a:ext cx="6126880" cy="644928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05270DD-9E53-C3F6-6612-804D273BE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18" y="2874108"/>
            <a:ext cx="7939382" cy="64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9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64653B7-B743-FEDC-411B-B3E85E79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2425" y="2132012"/>
            <a:ext cx="7258175" cy="639994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84935FE-2D1F-1BFE-15EB-B6BCC85D0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17" y="2132012"/>
            <a:ext cx="7258175" cy="639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805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6847617-EB97-162C-CE57-AA7CD6E52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57" y="2874108"/>
            <a:ext cx="7738261" cy="565784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AB9A983-33BC-715A-703D-6F7182307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17" y="2874108"/>
            <a:ext cx="8110957" cy="56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6826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6ACB93E8-7298-85B4-59B2-7CCBF7EBB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8825" y="2874109"/>
            <a:ext cx="6518902" cy="607738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AA4A122-AFBA-1183-F698-3E7BC3970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16" y="2874110"/>
            <a:ext cx="7008941" cy="60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854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06276" y="2874109"/>
            <a:ext cx="4776189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2CE3019-EE78-44FE-F8EA-4781AF3FD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4880" y="2874106"/>
            <a:ext cx="6652215" cy="56578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EF0FA99-ADF4-5AAF-8C91-1247A6BDE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276" y="2874106"/>
            <a:ext cx="7196844" cy="56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634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33D094E-F0C4-AC8B-2032-10117EF10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6968" y="2874108"/>
            <a:ext cx="6332750" cy="64492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258CDDD-F052-0E77-8BC3-35641133C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753"/>
          <a:stretch/>
        </p:blipFill>
        <p:spPr>
          <a:xfrm>
            <a:off x="8824616" y="2874108"/>
            <a:ext cx="7646415" cy="74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749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3AA0AC4-5518-1F4D-582F-34504F56C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95" y="2874108"/>
            <a:ext cx="7407123" cy="565785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F52E3C9-50B2-561B-1A66-C657DA19F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17" y="2874108"/>
            <a:ext cx="8741487" cy="56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526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EF79623-59F6-B961-F237-053EECEEC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6125" y="2874108"/>
            <a:ext cx="6180075" cy="565785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531058D-835D-EA2B-D4D9-57B1C5548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042" y="2874108"/>
            <a:ext cx="6485424" cy="741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796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CA2864F-85FF-E517-12DE-16FC27536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9617" y="2874108"/>
            <a:ext cx="6676192" cy="565785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E103FD6-7EAA-2B66-2408-735E5110F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160" y="2874108"/>
            <a:ext cx="6746840" cy="56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31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"/>
          <p:cNvSpPr txBox="1">
            <a:spLocks noGrp="1"/>
          </p:cNvSpPr>
          <p:nvPr>
            <p:ph type="title"/>
          </p:nvPr>
        </p:nvSpPr>
        <p:spPr>
          <a:xfrm>
            <a:off x="535573" y="818148"/>
            <a:ext cx="17540052" cy="478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 dirty="0"/>
              <a:t/>
            </a:r>
            <a:br>
              <a:rPr lang="en-US" sz="4000" i="1" dirty="0"/>
            </a:br>
            <a:r>
              <a:rPr lang="en-US" sz="4000" i="1" dirty="0"/>
              <a:t/>
            </a:r>
            <a:br>
              <a:rPr lang="en-US" sz="4000" i="1" dirty="0"/>
            </a:br>
            <a:r>
              <a:rPr lang="en-US" sz="4000" i="1" dirty="0"/>
              <a:t>EDUCAÇÃO AMBIENTAL: LUTAR PELA AGROECOLOGIA, É LUTAR PELA VIDA</a:t>
            </a:r>
            <a:br>
              <a:rPr lang="en-US" sz="4000" i="1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>  </a:t>
            </a:r>
            <a:endParaRPr dirty="0"/>
          </a:p>
        </p:txBody>
      </p:sp>
      <p:sp>
        <p:nvSpPr>
          <p:cNvPr id="70" name="Google Shape;70;p4"/>
          <p:cNvSpPr txBox="1"/>
          <p:nvPr/>
        </p:nvSpPr>
        <p:spPr>
          <a:xfrm>
            <a:off x="1352425" y="3001900"/>
            <a:ext cx="16723200" cy="18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9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>MUNICÍPIO:</a:t>
            </a:r>
            <a:r>
              <a:rPr lang="en-US" sz="4000" b="1" dirty="0"/>
              <a:t> </a:t>
            </a:r>
            <a:r>
              <a:rPr lang="en-US" sz="4000" dirty="0"/>
              <a:t>TIJUCAS DO SUL, PR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2255"/>
              </a:spcBef>
              <a:spcAft>
                <a:spcPts val="0"/>
              </a:spcAft>
              <a:buNone/>
            </a:pPr>
            <a:r>
              <a:rPr lang="en-US" sz="4000" b="1" dirty="0">
                <a:latin typeface="Arial"/>
                <a:ea typeface="Arial"/>
                <a:cs typeface="Arial"/>
                <a:sym typeface="Arial"/>
              </a:rPr>
              <a:t>FUNÇÃO DO GOVERNO: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"/>
          <p:cNvSpPr txBox="1"/>
          <p:nvPr/>
        </p:nvSpPr>
        <p:spPr>
          <a:xfrm>
            <a:off x="7687427" y="4184575"/>
            <a:ext cx="9734299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"/>
                <a:ea typeface="Arial"/>
                <a:cs typeface="Arial"/>
                <a:sym typeface="Arial"/>
              </a:rPr>
              <a:t>PREFEITURA MUNICIPAL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E1B2461-9D31-3E13-0B03-530FD06CA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1" y="2874108"/>
            <a:ext cx="7162800" cy="5657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B243740-E02D-90C1-896E-616003813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618" y="2874108"/>
            <a:ext cx="7646414" cy="56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859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2B5D0ED-C124-E12B-0936-907D1569D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021" y="2132012"/>
            <a:ext cx="7459580" cy="639994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A8A49BE-DE34-DFFE-3235-8DBD4B001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540" y="963613"/>
            <a:ext cx="8273035" cy="75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714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968" y="2874109"/>
            <a:ext cx="5657850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1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3306445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FOTOS</a:t>
            </a:r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4618" y="2874109"/>
            <a:ext cx="5657848" cy="56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1C685FB-0618-4BA9-FE42-C65BDA384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2425" y="2874108"/>
            <a:ext cx="7334375" cy="565785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EE5B915-936D-BE26-9183-D92EE32AA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2874108"/>
            <a:ext cx="7098632" cy="56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746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9470D4B-F41D-DBC7-354F-295232BC4AC2}"/>
              </a:ext>
            </a:extLst>
          </p:cNvPr>
          <p:cNvSpPr txBox="1"/>
          <p:nvPr/>
        </p:nvSpPr>
        <p:spPr>
          <a:xfrm>
            <a:off x="2550694" y="2124552"/>
            <a:ext cx="14245390" cy="1718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15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15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3A1908DE-81D1-7D17-A0F6-C051C3959A71}"/>
              </a:ext>
            </a:extLst>
          </p:cNvPr>
          <p:cNvSpPr txBox="1"/>
          <p:nvPr/>
        </p:nvSpPr>
        <p:spPr>
          <a:xfrm>
            <a:off x="481263" y="1610086"/>
            <a:ext cx="17277348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REFERÊNCIAS: </a:t>
            </a:r>
          </a:p>
          <a:p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CALDART, Roseli Salete. Elementos para construção do Projeto Político-Pedagógico da Educação do Campo. In: MOLINA, M. C.; JESUS, S. M. S. A. de (</a:t>
            </a:r>
            <a:r>
              <a:rPr kumimoji="0" lang="pt-BR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Orgs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.). </a:t>
            </a:r>
            <a:r>
              <a:rPr kumimoji="0" lang="pt-BR" sz="4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Por Uma Educação do Campo: Contribuições para um projeto de Educação do Campo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Brasília, DF: Articulação Nacional "Por Uma Educação do Campo”, 2004. Coleção Por Uma Educação do Campo, nº 5. p. 10 - 31.</a:t>
            </a:r>
            <a:b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528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CD84B4-F754-EA9A-59A2-2EFCDFFA0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963612"/>
            <a:ext cx="15785432" cy="5642570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855B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855B2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CRUZ, Rosana Aparecida da. </a:t>
            </a:r>
            <a:r>
              <a:rPr kumimoji="0" lang="pt-BR" sz="4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Reestruturação do Projeto Político-Pedagógico das Escolas Municipais localizadas no Campo no Município de Tijucas Do Sul. 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(Dissertação de Mestrado). Universidade Tuiuti do Paraná, 2014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4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032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70AA43-8D7F-C208-5340-AC32ABD2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425" y="963612"/>
            <a:ext cx="15583148" cy="3795911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GLIESSMAN, Stephen R. </a:t>
            </a:r>
            <a:r>
              <a:rPr kumimoji="0" lang="pt-BR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Agroecologia: processos ecológicos em agricultura sustentável. 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Porto Alegre: UFRGS, 2000</a:t>
            </a:r>
            <a:endParaRPr lang="pt-BR" sz="4000" b="0" dirty="0"/>
          </a:p>
        </p:txBody>
      </p:sp>
    </p:spTree>
    <p:extLst>
      <p:ext uri="{BB962C8B-B14F-4D97-AF65-F5344CB8AC3E}">
        <p14:creationId xmlns:p14="http://schemas.microsoft.com/office/powerpoint/2010/main" xmlns="" val="2518723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6F2D8E-207C-4390-AC46-F80A98548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425" y="963612"/>
            <a:ext cx="15583148" cy="6565900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pt-B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MARTINS, Fernando José. </a:t>
            </a:r>
            <a:r>
              <a:rPr kumimoji="0" lang="pt-BR" sz="40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Elementos Fundamentais da Educação do Campo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Vol. 8 nº 15 Jan/</a:t>
            </a:r>
            <a:r>
              <a:rPr kumimoji="0" lang="pt-BR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jun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2013 p. 179-198. Disponível em: </a:t>
            </a:r>
            <a:r>
              <a:rPr kumimoji="0" lang="pt-BR" sz="4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http://e-revista.unioeste.br/</a:t>
            </a:r>
            <a:r>
              <a:rPr kumimoji="0" lang="pt-BR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index.php</a:t>
            </a:r>
            <a:r>
              <a:rPr kumimoji="0" lang="pt-BR" sz="4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kumimoji="0" lang="pt-BR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educereeteducare</a:t>
            </a:r>
            <a:r>
              <a:rPr kumimoji="0" lang="pt-BR" sz="4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kumimoji="0" lang="pt-BR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article</a:t>
            </a:r>
            <a:r>
              <a:rPr kumimoji="0" lang="pt-BR" sz="40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</a:t>
            </a:r>
            <a:r>
              <a:rPr kumimoji="0" lang="pt-BR" sz="4000" b="0" i="0" u="sng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viewFile</a:t>
            </a:r>
            <a:r>
              <a:rPr kumimoji="0" lang="pt-BR" sz="40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/9200/6803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Acesso em: 31 de agosto de 2017</a:t>
            </a: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pt-BR" sz="4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294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55B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9" name="Google Shape;129;p13"/>
          <p:cNvGrpSpPr/>
          <p:nvPr/>
        </p:nvGrpSpPr>
        <p:grpSpPr>
          <a:xfrm>
            <a:off x="856245" y="141434"/>
            <a:ext cx="16585613" cy="10001250"/>
            <a:chOff x="856245" y="141434"/>
            <a:chExt cx="16585613" cy="10001250"/>
          </a:xfrm>
        </p:grpSpPr>
        <p:pic>
          <p:nvPicPr>
            <p:cNvPr id="130" name="Google Shape;130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6245" y="141434"/>
              <a:ext cx="13658585" cy="10001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3879" y="1939492"/>
              <a:ext cx="4781549" cy="1771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p13"/>
            <p:cNvSpPr/>
            <p:nvPr/>
          </p:nvSpPr>
          <p:spPr>
            <a:xfrm>
              <a:off x="13828441" y="5810654"/>
              <a:ext cx="3600450" cy="3600450"/>
            </a:xfrm>
            <a:custGeom>
              <a:avLst/>
              <a:gdLst/>
              <a:ahLst/>
              <a:cxnLst/>
              <a:rect l="l" t="t" r="r" b="b"/>
              <a:pathLst>
                <a:path w="3600450" h="3600450" extrusionOk="0">
                  <a:moveTo>
                    <a:pt x="1800224" y="3600449"/>
                  </a:moveTo>
                  <a:lnTo>
                    <a:pt x="1752266" y="3599823"/>
                  </a:lnTo>
                  <a:lnTo>
                    <a:pt x="1704616" y="3597954"/>
                  </a:lnTo>
                  <a:lnTo>
                    <a:pt x="1657292" y="3594858"/>
                  </a:lnTo>
                  <a:lnTo>
                    <a:pt x="1610308" y="3590551"/>
                  </a:lnTo>
                  <a:lnTo>
                    <a:pt x="1563680" y="3585048"/>
                  </a:lnTo>
                  <a:lnTo>
                    <a:pt x="1517424" y="3578364"/>
                  </a:lnTo>
                  <a:lnTo>
                    <a:pt x="1471555" y="3570516"/>
                  </a:lnTo>
                  <a:lnTo>
                    <a:pt x="1426088" y="3561519"/>
                  </a:lnTo>
                  <a:lnTo>
                    <a:pt x="1381040" y="3551388"/>
                  </a:lnTo>
                  <a:lnTo>
                    <a:pt x="1336426" y="3540139"/>
                  </a:lnTo>
                  <a:lnTo>
                    <a:pt x="1292261" y="3527787"/>
                  </a:lnTo>
                  <a:lnTo>
                    <a:pt x="1248560" y="3514349"/>
                  </a:lnTo>
                  <a:lnTo>
                    <a:pt x="1205341" y="3499839"/>
                  </a:lnTo>
                  <a:lnTo>
                    <a:pt x="1162617" y="3484273"/>
                  </a:lnTo>
                  <a:lnTo>
                    <a:pt x="1120405" y="3467667"/>
                  </a:lnTo>
                  <a:lnTo>
                    <a:pt x="1078720" y="3450036"/>
                  </a:lnTo>
                  <a:lnTo>
                    <a:pt x="1037578" y="3431396"/>
                  </a:lnTo>
                  <a:lnTo>
                    <a:pt x="996993" y="3411762"/>
                  </a:lnTo>
                  <a:lnTo>
                    <a:pt x="956983" y="3391150"/>
                  </a:lnTo>
                  <a:lnTo>
                    <a:pt x="917562" y="3369576"/>
                  </a:lnTo>
                  <a:lnTo>
                    <a:pt x="878746" y="3347054"/>
                  </a:lnTo>
                  <a:lnTo>
                    <a:pt x="840550" y="3323602"/>
                  </a:lnTo>
                  <a:lnTo>
                    <a:pt x="802990" y="3299233"/>
                  </a:lnTo>
                  <a:lnTo>
                    <a:pt x="766082" y="3273964"/>
                  </a:lnTo>
                  <a:lnTo>
                    <a:pt x="729841" y="3247810"/>
                  </a:lnTo>
                  <a:lnTo>
                    <a:pt x="694282" y="3220786"/>
                  </a:lnTo>
                  <a:lnTo>
                    <a:pt x="659422" y="3192909"/>
                  </a:lnTo>
                  <a:lnTo>
                    <a:pt x="625275" y="3164194"/>
                  </a:lnTo>
                  <a:lnTo>
                    <a:pt x="591858" y="3134657"/>
                  </a:lnTo>
                  <a:lnTo>
                    <a:pt x="559185" y="3104312"/>
                  </a:lnTo>
                  <a:lnTo>
                    <a:pt x="527273" y="3073176"/>
                  </a:lnTo>
                  <a:lnTo>
                    <a:pt x="496137" y="3041264"/>
                  </a:lnTo>
                  <a:lnTo>
                    <a:pt x="465792" y="3008591"/>
                  </a:lnTo>
                  <a:lnTo>
                    <a:pt x="436255" y="2975174"/>
                  </a:lnTo>
                  <a:lnTo>
                    <a:pt x="407539" y="2941027"/>
                  </a:lnTo>
                  <a:lnTo>
                    <a:pt x="379663" y="2906167"/>
                  </a:lnTo>
                  <a:lnTo>
                    <a:pt x="352639" y="2870608"/>
                  </a:lnTo>
                  <a:lnTo>
                    <a:pt x="326485" y="2834367"/>
                  </a:lnTo>
                  <a:lnTo>
                    <a:pt x="301216" y="2797459"/>
                  </a:lnTo>
                  <a:lnTo>
                    <a:pt x="276847" y="2759899"/>
                  </a:lnTo>
                  <a:lnTo>
                    <a:pt x="253394" y="2721703"/>
                  </a:lnTo>
                  <a:lnTo>
                    <a:pt x="230873" y="2682887"/>
                  </a:lnTo>
                  <a:lnTo>
                    <a:pt x="209298" y="2643466"/>
                  </a:lnTo>
                  <a:lnTo>
                    <a:pt x="188687" y="2603455"/>
                  </a:lnTo>
                  <a:lnTo>
                    <a:pt x="169053" y="2562871"/>
                  </a:lnTo>
                  <a:lnTo>
                    <a:pt x="150413" y="2521729"/>
                  </a:lnTo>
                  <a:lnTo>
                    <a:pt x="132782" y="2480044"/>
                  </a:lnTo>
                  <a:lnTo>
                    <a:pt x="116176" y="2437832"/>
                  </a:lnTo>
                  <a:lnTo>
                    <a:pt x="100610" y="2395108"/>
                  </a:lnTo>
                  <a:lnTo>
                    <a:pt x="86100" y="2351888"/>
                  </a:lnTo>
                  <a:lnTo>
                    <a:pt x="72661" y="2308188"/>
                  </a:lnTo>
                  <a:lnTo>
                    <a:pt x="60310" y="2264023"/>
                  </a:lnTo>
                  <a:lnTo>
                    <a:pt x="49061" y="2219409"/>
                  </a:lnTo>
                  <a:lnTo>
                    <a:pt x="38930" y="2174361"/>
                  </a:lnTo>
                  <a:lnTo>
                    <a:pt x="29933" y="2128894"/>
                  </a:lnTo>
                  <a:lnTo>
                    <a:pt x="22084" y="2083025"/>
                  </a:lnTo>
                  <a:lnTo>
                    <a:pt x="15401" y="2036769"/>
                  </a:lnTo>
                  <a:lnTo>
                    <a:pt x="9898" y="1990141"/>
                  </a:lnTo>
                  <a:lnTo>
                    <a:pt x="5591" y="1943157"/>
                  </a:lnTo>
                  <a:lnTo>
                    <a:pt x="2495" y="1895832"/>
                  </a:lnTo>
                  <a:lnTo>
                    <a:pt x="626" y="1848183"/>
                  </a:lnTo>
                  <a:lnTo>
                    <a:pt x="0" y="1800224"/>
                  </a:lnTo>
                  <a:lnTo>
                    <a:pt x="626" y="1752266"/>
                  </a:lnTo>
                  <a:lnTo>
                    <a:pt x="2495" y="1704616"/>
                  </a:lnTo>
                  <a:lnTo>
                    <a:pt x="5591" y="1657292"/>
                  </a:lnTo>
                  <a:lnTo>
                    <a:pt x="9898" y="1610308"/>
                  </a:lnTo>
                  <a:lnTo>
                    <a:pt x="15401" y="1563680"/>
                  </a:lnTo>
                  <a:lnTo>
                    <a:pt x="22084" y="1517424"/>
                  </a:lnTo>
                  <a:lnTo>
                    <a:pt x="29933" y="1471555"/>
                  </a:lnTo>
                  <a:lnTo>
                    <a:pt x="38930" y="1426088"/>
                  </a:lnTo>
                  <a:lnTo>
                    <a:pt x="49061" y="1381040"/>
                  </a:lnTo>
                  <a:lnTo>
                    <a:pt x="60310" y="1336426"/>
                  </a:lnTo>
                  <a:lnTo>
                    <a:pt x="72661" y="1292261"/>
                  </a:lnTo>
                  <a:lnTo>
                    <a:pt x="86100" y="1248560"/>
                  </a:lnTo>
                  <a:lnTo>
                    <a:pt x="100610" y="1205341"/>
                  </a:lnTo>
                  <a:lnTo>
                    <a:pt x="116176" y="1162617"/>
                  </a:lnTo>
                  <a:lnTo>
                    <a:pt x="132782" y="1120405"/>
                  </a:lnTo>
                  <a:lnTo>
                    <a:pt x="150413" y="1078720"/>
                  </a:lnTo>
                  <a:lnTo>
                    <a:pt x="169053" y="1037578"/>
                  </a:lnTo>
                  <a:lnTo>
                    <a:pt x="188687" y="996993"/>
                  </a:lnTo>
                  <a:lnTo>
                    <a:pt x="209298" y="956983"/>
                  </a:lnTo>
                  <a:lnTo>
                    <a:pt x="230873" y="917562"/>
                  </a:lnTo>
                  <a:lnTo>
                    <a:pt x="253394" y="878746"/>
                  </a:lnTo>
                  <a:lnTo>
                    <a:pt x="276847" y="840550"/>
                  </a:lnTo>
                  <a:lnTo>
                    <a:pt x="301216" y="802990"/>
                  </a:lnTo>
                  <a:lnTo>
                    <a:pt x="326485" y="766082"/>
                  </a:lnTo>
                  <a:lnTo>
                    <a:pt x="352639" y="729841"/>
                  </a:lnTo>
                  <a:lnTo>
                    <a:pt x="379663" y="694282"/>
                  </a:lnTo>
                  <a:lnTo>
                    <a:pt x="407539" y="659422"/>
                  </a:lnTo>
                  <a:lnTo>
                    <a:pt x="436255" y="625275"/>
                  </a:lnTo>
                  <a:lnTo>
                    <a:pt x="465792" y="591858"/>
                  </a:lnTo>
                  <a:lnTo>
                    <a:pt x="496137" y="559185"/>
                  </a:lnTo>
                  <a:lnTo>
                    <a:pt x="527273" y="527273"/>
                  </a:lnTo>
                  <a:lnTo>
                    <a:pt x="559185" y="496137"/>
                  </a:lnTo>
                  <a:lnTo>
                    <a:pt x="591858" y="465792"/>
                  </a:lnTo>
                  <a:lnTo>
                    <a:pt x="625275" y="436255"/>
                  </a:lnTo>
                  <a:lnTo>
                    <a:pt x="659422" y="407539"/>
                  </a:lnTo>
                  <a:lnTo>
                    <a:pt x="694282" y="379663"/>
                  </a:lnTo>
                  <a:lnTo>
                    <a:pt x="729841" y="352639"/>
                  </a:lnTo>
                  <a:lnTo>
                    <a:pt x="766082" y="326485"/>
                  </a:lnTo>
                  <a:lnTo>
                    <a:pt x="802990" y="301216"/>
                  </a:lnTo>
                  <a:lnTo>
                    <a:pt x="840550" y="276847"/>
                  </a:lnTo>
                  <a:lnTo>
                    <a:pt x="878746" y="253394"/>
                  </a:lnTo>
                  <a:lnTo>
                    <a:pt x="917562" y="230873"/>
                  </a:lnTo>
                  <a:lnTo>
                    <a:pt x="956983" y="209298"/>
                  </a:lnTo>
                  <a:lnTo>
                    <a:pt x="996993" y="188687"/>
                  </a:lnTo>
                  <a:lnTo>
                    <a:pt x="1037578" y="169053"/>
                  </a:lnTo>
                  <a:lnTo>
                    <a:pt x="1078720" y="150413"/>
                  </a:lnTo>
                  <a:lnTo>
                    <a:pt x="1120405" y="132782"/>
                  </a:lnTo>
                  <a:lnTo>
                    <a:pt x="1162617" y="116176"/>
                  </a:lnTo>
                  <a:lnTo>
                    <a:pt x="1205341" y="100610"/>
                  </a:lnTo>
                  <a:lnTo>
                    <a:pt x="1248560" y="86100"/>
                  </a:lnTo>
                  <a:lnTo>
                    <a:pt x="1292261" y="72661"/>
                  </a:lnTo>
                  <a:lnTo>
                    <a:pt x="1336426" y="60310"/>
                  </a:lnTo>
                  <a:lnTo>
                    <a:pt x="1381040" y="49061"/>
                  </a:lnTo>
                  <a:lnTo>
                    <a:pt x="1426088" y="38930"/>
                  </a:lnTo>
                  <a:lnTo>
                    <a:pt x="1471555" y="29933"/>
                  </a:lnTo>
                  <a:lnTo>
                    <a:pt x="1517424" y="22084"/>
                  </a:lnTo>
                  <a:lnTo>
                    <a:pt x="1563680" y="15401"/>
                  </a:lnTo>
                  <a:lnTo>
                    <a:pt x="1610308" y="9898"/>
                  </a:lnTo>
                  <a:lnTo>
                    <a:pt x="1657292" y="5591"/>
                  </a:lnTo>
                  <a:lnTo>
                    <a:pt x="1704616" y="2495"/>
                  </a:lnTo>
                  <a:lnTo>
                    <a:pt x="1752266" y="626"/>
                  </a:lnTo>
                  <a:lnTo>
                    <a:pt x="1800224" y="0"/>
                  </a:lnTo>
                  <a:lnTo>
                    <a:pt x="1848183" y="626"/>
                  </a:lnTo>
                  <a:lnTo>
                    <a:pt x="1895832" y="2495"/>
                  </a:lnTo>
                  <a:lnTo>
                    <a:pt x="1943157" y="5591"/>
                  </a:lnTo>
                  <a:lnTo>
                    <a:pt x="1990141" y="9898"/>
                  </a:lnTo>
                  <a:lnTo>
                    <a:pt x="2036769" y="15401"/>
                  </a:lnTo>
                  <a:lnTo>
                    <a:pt x="2083025" y="22084"/>
                  </a:lnTo>
                  <a:lnTo>
                    <a:pt x="2128894" y="29933"/>
                  </a:lnTo>
                  <a:lnTo>
                    <a:pt x="2174361" y="38930"/>
                  </a:lnTo>
                  <a:lnTo>
                    <a:pt x="2219409" y="49061"/>
                  </a:lnTo>
                  <a:lnTo>
                    <a:pt x="2264023" y="60310"/>
                  </a:lnTo>
                  <a:lnTo>
                    <a:pt x="2308188" y="72661"/>
                  </a:lnTo>
                  <a:lnTo>
                    <a:pt x="2351888" y="86100"/>
                  </a:lnTo>
                  <a:lnTo>
                    <a:pt x="2395108" y="100610"/>
                  </a:lnTo>
                  <a:lnTo>
                    <a:pt x="2437832" y="116176"/>
                  </a:lnTo>
                  <a:lnTo>
                    <a:pt x="2480044" y="132782"/>
                  </a:lnTo>
                  <a:lnTo>
                    <a:pt x="2521729" y="150413"/>
                  </a:lnTo>
                  <a:lnTo>
                    <a:pt x="2562871" y="169053"/>
                  </a:lnTo>
                  <a:lnTo>
                    <a:pt x="2603455" y="188687"/>
                  </a:lnTo>
                  <a:lnTo>
                    <a:pt x="2643466" y="209298"/>
                  </a:lnTo>
                  <a:lnTo>
                    <a:pt x="2682887" y="230873"/>
                  </a:lnTo>
                  <a:lnTo>
                    <a:pt x="2721703" y="253394"/>
                  </a:lnTo>
                  <a:lnTo>
                    <a:pt x="2759899" y="276847"/>
                  </a:lnTo>
                  <a:lnTo>
                    <a:pt x="2797459" y="301216"/>
                  </a:lnTo>
                  <a:lnTo>
                    <a:pt x="2834367" y="326485"/>
                  </a:lnTo>
                  <a:lnTo>
                    <a:pt x="2870608" y="352639"/>
                  </a:lnTo>
                  <a:lnTo>
                    <a:pt x="2906167" y="379663"/>
                  </a:lnTo>
                  <a:lnTo>
                    <a:pt x="2941027" y="407539"/>
                  </a:lnTo>
                  <a:lnTo>
                    <a:pt x="2975174" y="436255"/>
                  </a:lnTo>
                  <a:lnTo>
                    <a:pt x="3008591" y="465792"/>
                  </a:lnTo>
                  <a:lnTo>
                    <a:pt x="3041264" y="496137"/>
                  </a:lnTo>
                  <a:lnTo>
                    <a:pt x="3073176" y="527273"/>
                  </a:lnTo>
                  <a:lnTo>
                    <a:pt x="3104312" y="559185"/>
                  </a:lnTo>
                  <a:lnTo>
                    <a:pt x="3134657" y="591858"/>
                  </a:lnTo>
                  <a:lnTo>
                    <a:pt x="3164194" y="625275"/>
                  </a:lnTo>
                  <a:lnTo>
                    <a:pt x="3192909" y="659422"/>
                  </a:lnTo>
                  <a:lnTo>
                    <a:pt x="3220786" y="694282"/>
                  </a:lnTo>
                  <a:lnTo>
                    <a:pt x="3247810" y="729841"/>
                  </a:lnTo>
                  <a:lnTo>
                    <a:pt x="3273964" y="766082"/>
                  </a:lnTo>
                  <a:lnTo>
                    <a:pt x="3299233" y="802990"/>
                  </a:lnTo>
                  <a:lnTo>
                    <a:pt x="3323602" y="840550"/>
                  </a:lnTo>
                  <a:lnTo>
                    <a:pt x="3347054" y="878746"/>
                  </a:lnTo>
                  <a:lnTo>
                    <a:pt x="3369576" y="917562"/>
                  </a:lnTo>
                  <a:lnTo>
                    <a:pt x="3391150" y="956983"/>
                  </a:lnTo>
                  <a:lnTo>
                    <a:pt x="3411762" y="996993"/>
                  </a:lnTo>
                  <a:lnTo>
                    <a:pt x="3431396" y="1037578"/>
                  </a:lnTo>
                  <a:lnTo>
                    <a:pt x="3450036" y="1078720"/>
                  </a:lnTo>
                  <a:lnTo>
                    <a:pt x="3467667" y="1120405"/>
                  </a:lnTo>
                  <a:lnTo>
                    <a:pt x="3484273" y="1162617"/>
                  </a:lnTo>
                  <a:lnTo>
                    <a:pt x="3499839" y="1205341"/>
                  </a:lnTo>
                  <a:lnTo>
                    <a:pt x="3514349" y="1248560"/>
                  </a:lnTo>
                  <a:lnTo>
                    <a:pt x="3527787" y="1292261"/>
                  </a:lnTo>
                  <a:lnTo>
                    <a:pt x="3540139" y="1336426"/>
                  </a:lnTo>
                  <a:lnTo>
                    <a:pt x="3551388" y="1381040"/>
                  </a:lnTo>
                  <a:lnTo>
                    <a:pt x="3561519" y="1426088"/>
                  </a:lnTo>
                  <a:lnTo>
                    <a:pt x="3570516" y="1471555"/>
                  </a:lnTo>
                  <a:lnTo>
                    <a:pt x="3578364" y="1517424"/>
                  </a:lnTo>
                  <a:lnTo>
                    <a:pt x="3585048" y="1563680"/>
                  </a:lnTo>
                  <a:lnTo>
                    <a:pt x="3590551" y="1610308"/>
                  </a:lnTo>
                  <a:lnTo>
                    <a:pt x="3594858" y="1657292"/>
                  </a:lnTo>
                  <a:lnTo>
                    <a:pt x="3597954" y="1704616"/>
                  </a:lnTo>
                  <a:lnTo>
                    <a:pt x="3599823" y="1752266"/>
                  </a:lnTo>
                  <a:lnTo>
                    <a:pt x="3600449" y="1800224"/>
                  </a:lnTo>
                  <a:lnTo>
                    <a:pt x="3599823" y="1848183"/>
                  </a:lnTo>
                  <a:lnTo>
                    <a:pt x="3597954" y="1895832"/>
                  </a:lnTo>
                  <a:lnTo>
                    <a:pt x="3594858" y="1943157"/>
                  </a:lnTo>
                  <a:lnTo>
                    <a:pt x="3590551" y="1990141"/>
                  </a:lnTo>
                  <a:lnTo>
                    <a:pt x="3585048" y="2036769"/>
                  </a:lnTo>
                  <a:lnTo>
                    <a:pt x="3578364" y="2083025"/>
                  </a:lnTo>
                  <a:lnTo>
                    <a:pt x="3570516" y="2128894"/>
                  </a:lnTo>
                  <a:lnTo>
                    <a:pt x="3561519" y="2174361"/>
                  </a:lnTo>
                  <a:lnTo>
                    <a:pt x="3551388" y="2219409"/>
                  </a:lnTo>
                  <a:lnTo>
                    <a:pt x="3540139" y="2264023"/>
                  </a:lnTo>
                  <a:lnTo>
                    <a:pt x="3527787" y="2308188"/>
                  </a:lnTo>
                  <a:lnTo>
                    <a:pt x="3514349" y="2351888"/>
                  </a:lnTo>
                  <a:lnTo>
                    <a:pt x="3499839" y="2395108"/>
                  </a:lnTo>
                  <a:lnTo>
                    <a:pt x="3484273" y="2437832"/>
                  </a:lnTo>
                  <a:lnTo>
                    <a:pt x="3467667" y="2480044"/>
                  </a:lnTo>
                  <a:lnTo>
                    <a:pt x="3450036" y="2521729"/>
                  </a:lnTo>
                  <a:lnTo>
                    <a:pt x="3431396" y="2562871"/>
                  </a:lnTo>
                  <a:lnTo>
                    <a:pt x="3411762" y="2603455"/>
                  </a:lnTo>
                  <a:lnTo>
                    <a:pt x="3391150" y="2643466"/>
                  </a:lnTo>
                  <a:lnTo>
                    <a:pt x="3369576" y="2682887"/>
                  </a:lnTo>
                  <a:lnTo>
                    <a:pt x="3347054" y="2721703"/>
                  </a:lnTo>
                  <a:lnTo>
                    <a:pt x="3323602" y="2759899"/>
                  </a:lnTo>
                  <a:lnTo>
                    <a:pt x="3299233" y="2797459"/>
                  </a:lnTo>
                  <a:lnTo>
                    <a:pt x="3273964" y="2834367"/>
                  </a:lnTo>
                  <a:lnTo>
                    <a:pt x="3247810" y="2870608"/>
                  </a:lnTo>
                  <a:lnTo>
                    <a:pt x="3220786" y="2906167"/>
                  </a:lnTo>
                  <a:lnTo>
                    <a:pt x="3192909" y="2941027"/>
                  </a:lnTo>
                  <a:lnTo>
                    <a:pt x="3164194" y="2975174"/>
                  </a:lnTo>
                  <a:lnTo>
                    <a:pt x="3134657" y="3008591"/>
                  </a:lnTo>
                  <a:lnTo>
                    <a:pt x="3104312" y="3041264"/>
                  </a:lnTo>
                  <a:lnTo>
                    <a:pt x="3073176" y="3073176"/>
                  </a:lnTo>
                  <a:lnTo>
                    <a:pt x="3041264" y="3104312"/>
                  </a:lnTo>
                  <a:lnTo>
                    <a:pt x="3008591" y="3134657"/>
                  </a:lnTo>
                  <a:lnTo>
                    <a:pt x="2975174" y="3164194"/>
                  </a:lnTo>
                  <a:lnTo>
                    <a:pt x="2941027" y="3192909"/>
                  </a:lnTo>
                  <a:lnTo>
                    <a:pt x="2906167" y="3220786"/>
                  </a:lnTo>
                  <a:lnTo>
                    <a:pt x="2870608" y="3247810"/>
                  </a:lnTo>
                  <a:lnTo>
                    <a:pt x="2834367" y="3273964"/>
                  </a:lnTo>
                  <a:lnTo>
                    <a:pt x="2797459" y="3299233"/>
                  </a:lnTo>
                  <a:lnTo>
                    <a:pt x="2759899" y="3323602"/>
                  </a:lnTo>
                  <a:lnTo>
                    <a:pt x="2721703" y="3347054"/>
                  </a:lnTo>
                  <a:lnTo>
                    <a:pt x="2682887" y="3369576"/>
                  </a:lnTo>
                  <a:lnTo>
                    <a:pt x="2643466" y="3391150"/>
                  </a:lnTo>
                  <a:lnTo>
                    <a:pt x="2603455" y="3411762"/>
                  </a:lnTo>
                  <a:lnTo>
                    <a:pt x="2562871" y="3431396"/>
                  </a:lnTo>
                  <a:lnTo>
                    <a:pt x="2521729" y="3450036"/>
                  </a:lnTo>
                  <a:lnTo>
                    <a:pt x="2480044" y="3467667"/>
                  </a:lnTo>
                  <a:lnTo>
                    <a:pt x="2437832" y="3484273"/>
                  </a:lnTo>
                  <a:lnTo>
                    <a:pt x="2395108" y="3499839"/>
                  </a:lnTo>
                  <a:lnTo>
                    <a:pt x="2351888" y="3514349"/>
                  </a:lnTo>
                  <a:lnTo>
                    <a:pt x="2308188" y="3527787"/>
                  </a:lnTo>
                  <a:lnTo>
                    <a:pt x="2264023" y="3540139"/>
                  </a:lnTo>
                  <a:lnTo>
                    <a:pt x="2219409" y="3551388"/>
                  </a:lnTo>
                  <a:lnTo>
                    <a:pt x="2174361" y="3561519"/>
                  </a:lnTo>
                  <a:lnTo>
                    <a:pt x="2128894" y="3570516"/>
                  </a:lnTo>
                  <a:lnTo>
                    <a:pt x="2083025" y="3578364"/>
                  </a:lnTo>
                  <a:lnTo>
                    <a:pt x="2036769" y="3585048"/>
                  </a:lnTo>
                  <a:lnTo>
                    <a:pt x="1990141" y="3590551"/>
                  </a:lnTo>
                  <a:lnTo>
                    <a:pt x="1943157" y="3594858"/>
                  </a:lnTo>
                  <a:lnTo>
                    <a:pt x="1895832" y="3597954"/>
                  </a:lnTo>
                  <a:lnTo>
                    <a:pt x="1848183" y="3599823"/>
                  </a:lnTo>
                  <a:lnTo>
                    <a:pt x="1800224" y="3600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33" name="Google Shape;133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59796" y="7112519"/>
              <a:ext cx="2343149" cy="1657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51893" y="785883"/>
              <a:ext cx="5943599" cy="2590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12378" y="9258299"/>
              <a:ext cx="1809749" cy="504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24348" y="3075491"/>
              <a:ext cx="4219574" cy="3019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04969" y="5857541"/>
              <a:ext cx="5819774" cy="3305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569197" y="4281427"/>
              <a:ext cx="2390774" cy="1438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4815452" y="6424945"/>
              <a:ext cx="1628774" cy="533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5098709" y="625113"/>
              <a:ext cx="2343149" cy="23431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/>
          <p:nvPr/>
        </p:nvSpPr>
        <p:spPr>
          <a:xfrm>
            <a:off x="433137" y="963616"/>
            <a:ext cx="17373600" cy="627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855B2E"/>
                </a:solidFill>
                <a:latin typeface="Arial"/>
                <a:ea typeface="Arial"/>
                <a:cs typeface="Arial"/>
                <a:sym typeface="Arial"/>
              </a:rPr>
              <a:t>DESCRIÇÃO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Tijucas do Sul, é um município que fica localizado na Região Metropolitana de Curitiba. Segundo o IBGE (2021), a população estimada é de 17.295 habitantes. </a:t>
            </a:r>
          </a:p>
          <a:p>
            <a:pPr algn="just">
              <a:lnSpc>
                <a:spcPct val="150000"/>
              </a:lnSpc>
            </a:pPr>
            <a:r>
              <a:rPr lang="pt-BR" sz="4000" dirty="0">
                <a:effectLst/>
                <a:latin typeface="+mn-lt"/>
                <a:ea typeface="Calibri" panose="020F0502020204030204" pitchFamily="34" charset="0"/>
              </a:rPr>
              <a:t>É um município eminentemente rural, pois se destaca pela produção agrícola e agropecuária. Cabe destacar, que é   o maior município de produção orgânica do Estado do Paraná</a:t>
            </a:r>
            <a:r>
              <a:rPr lang="pt-BR" sz="4000" dirty="0">
                <a:effectLst/>
                <a:latin typeface="+mj-lt"/>
                <a:ea typeface="Calibri" panose="020F0502020204030204" pitchFamily="34" charset="0"/>
              </a:rPr>
              <a:t>. </a:t>
            </a:r>
            <a:endParaRPr sz="4000" dirty="0"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B6B37A-8882-5C6B-88C1-A62B7BF6F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263" y="963618"/>
            <a:ext cx="16459200" cy="7169730"/>
          </a:xfrm>
        </p:spPr>
        <p:txBody>
          <a:bodyPr/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t-BR" sz="4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presente projeto visa trabalhar  com a comunidade escolar, a relação  e o cuidado com a  natureza</a:t>
            </a:r>
            <a:r>
              <a:rPr lang="pt-BR" sz="4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despertando  a conscientização   no processo agroecológico,  na plantação de orgânicos,  na troca de sementes crioulas, incentivando alunos, professores e comunidade escolar a cuidar da natureza e ter uma alimentação saudável sem uso de agrotóxicos, além de preservar a cultura e identidade local. 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pt-BR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24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2598F4-63BD-33B0-221B-F12A382C1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884" y="2502567"/>
            <a:ext cx="17277347" cy="461664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O município de Tijucas do Sul, vem desenvolvendo esse  trabalho com as 15 Instituições de Ensino com relação a sustentabilidade. </a:t>
            </a:r>
            <a:r>
              <a:rPr lang="pt-B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kumimoji="0" lang="pt-B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instituições abrange o Ensino Fundamental e a Educação Infantil, atendendo 1288 alunos do Ensino Fundamental e 757 alunos da Educação Infantil, totalizando 2.045 alunos.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7757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1352425" y="963612"/>
            <a:ext cx="5477510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/>
              <a:t>OBJETIVOS</a:t>
            </a:r>
            <a:endParaRPr sz="4000" u="sng" dirty="0"/>
          </a:p>
        </p:txBody>
      </p:sp>
      <p:sp>
        <p:nvSpPr>
          <p:cNvPr id="83" name="Google Shape;83;p6"/>
          <p:cNvSpPr txBox="1"/>
          <p:nvPr/>
        </p:nvSpPr>
        <p:spPr>
          <a:xfrm>
            <a:off x="481263" y="3288450"/>
            <a:ext cx="17421726" cy="4577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775" rIns="0" bIns="0" anchor="t" anchorCtr="0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+mj-lt"/>
                <a:ea typeface="Arial"/>
                <a:cs typeface="Arial"/>
                <a:sym typeface="Arial"/>
              </a:rPr>
              <a:t>GERAIS:	</a:t>
            </a:r>
            <a:r>
              <a:rPr lang="pt-BR" sz="4000" dirty="0">
                <a:effectLst/>
                <a:latin typeface="+mj-lt"/>
                <a:ea typeface="Calibri" panose="020F0502020204030204" pitchFamily="34" charset="0"/>
              </a:rPr>
              <a:t> Desenvolver  nas escolas e  CMEIS, a construção de pomares, jardins,  hortas, viveiros de mudas nativas,  ervas medicinais e aromáticas, com o intuito de conscientizar as crianças e as  famílias na  melhoria da qualidade de vida e na  preservação do meio ambiente. </a:t>
            </a:r>
            <a:endParaRPr lang="pt-BR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73630" marR="5080" lvl="0" indent="-2361565" algn="l" rtl="0">
              <a:lnSpc>
                <a:spcPct val="12374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16E86D35-566D-AE6A-9219-D97B06849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234" y="1540042"/>
            <a:ext cx="17797531" cy="7104509"/>
          </a:xfrm>
        </p:spPr>
        <p:txBody>
          <a:bodyPr/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t-BR" b="1" dirty="0">
                <a:latin typeface="+mn-lt"/>
              </a:rPr>
              <a:t>ESPECÍFICOS</a:t>
            </a:r>
            <a:r>
              <a:rPr lang="pt-BR" dirty="0">
                <a:latin typeface="+mn-lt"/>
              </a:rPr>
              <a:t>: </a:t>
            </a:r>
            <a:r>
              <a:rPr lang="pt-B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Proporcionar momentos de debates com a comunidade escolar sobre a conscientização de uma alimentação saudável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Refletir junto aos alunos e comunidade escolar a importância da agroecologia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Promover trabalhos de campo com o intuito de possibilitar mudanças na própria comunidade, relacionado a teoria com  a prática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526477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A27EA4A-F910-FBD5-3172-AB2EA8952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234" y="2261937"/>
            <a:ext cx="17797531" cy="6206536"/>
          </a:xfr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"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Valorizar e utilizar os conhecimentos dos moradores da comunidade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400"/>
              <a:buFont typeface="Symbol" panose="05050102010706020507" pitchFamily="18" charset="2"/>
              <a:buChar char=""/>
              <a:tabLst/>
              <a:defRPr/>
            </a:pPr>
            <a:r>
              <a:rPr kumimoji="0" lang="pt-B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Mostrar que é possível plantar e criar animais sem agredir a natureza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t-B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Incentivar as famílias e alunos a produzir </a:t>
            </a:r>
            <a:r>
              <a:rPr lang="pt-BR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agroecologicamente</a:t>
            </a:r>
            <a:r>
              <a:rPr lang="pt-B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sem  o uso do agrotóxico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t-B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Desenvolver suas formas de produzir alimentos, respeitando a diversidade ecológica.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16855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675</Words>
  <Application>Microsoft Office PowerPoint</Application>
  <PresentationFormat>Personalizar</PresentationFormat>
  <Paragraphs>67</Paragraphs>
  <Slides>37</Slides>
  <Notes>35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  EDUCAÇÃO AMBIENTAL: LUTAR PELA AGROECOLOGIA, É LUTAR PELA VIDA    </vt:lpstr>
      <vt:lpstr>Slide 4</vt:lpstr>
      <vt:lpstr> O presente projeto visa trabalhar  com a comunidade escolar, a relação  e o cuidado com a  natureza, despertando  a conscientização   no processo agroecológico,  na plantação de orgânicos,  na troca de sementes crioulas, incentivando alunos, professores e comunidade escolar a cuidar da natureza e ter uma alimentação saudável sem uso de agrotóxicos, além de preservar a cultura e identidade local.  </vt:lpstr>
      <vt:lpstr>  O município de Tijucas do Sul, vem desenvolvendo esse  trabalho com as 15 Instituições de Ensino com relação a sustentabilidade. As instituições abrange o Ensino Fundamental e a Educação Infantil, atendendo 1288 alunos do Ensino Fundamental e 757 alunos da Educação Infantil, totalizando 2.045 alunos. </vt:lpstr>
      <vt:lpstr>OBJETIVOS</vt:lpstr>
      <vt:lpstr>Slide 8</vt:lpstr>
      <vt:lpstr>Slide 9</vt:lpstr>
      <vt:lpstr>Slide 10</vt:lpstr>
      <vt:lpstr>Slide 11</vt:lpstr>
      <vt:lpstr>Slide 12</vt:lpstr>
      <vt:lpstr>BENEFICIÁRIOS</vt:lpstr>
      <vt:lpstr>ORIGEM DO RECURSO</vt:lpstr>
      <vt:lpstr>Slide 15</vt:lpstr>
      <vt:lpstr>Slide 16</vt:lpstr>
      <vt:lpstr>Slide 17</vt:lpstr>
      <vt:lpstr>FOTOS </vt:lpstr>
      <vt:lpstr>FOTOS</vt:lpstr>
      <vt:lpstr>FOTOS</vt:lpstr>
      <vt:lpstr>FOTOS</vt:lpstr>
      <vt:lpstr>FOTOS</vt:lpstr>
      <vt:lpstr>FOTOS</vt:lpstr>
      <vt:lpstr>FOTOS</vt:lpstr>
      <vt:lpstr>FOTOS</vt:lpstr>
      <vt:lpstr>FOTOS</vt:lpstr>
      <vt:lpstr>FOTOS</vt:lpstr>
      <vt:lpstr>FOTOS</vt:lpstr>
      <vt:lpstr>FOTOS</vt:lpstr>
      <vt:lpstr>FOTOS</vt:lpstr>
      <vt:lpstr>FOTOS</vt:lpstr>
      <vt:lpstr>FOTOS</vt:lpstr>
      <vt:lpstr>Slide 33</vt:lpstr>
      <vt:lpstr> CRUZ, Rosana Aparecida da. Reestruturação do Projeto Político-Pedagógico das Escolas Municipais localizadas no Campo no Município de Tijucas Do Sul. (Dissertação de Mestrado). Universidade Tuiuti do Paraná, 2014 </vt:lpstr>
      <vt:lpstr> .  GLIESSMAN, Stephen R. Agroecologia: processos ecológicos em agricultura sustentável. Porto Alegre: UFRGS, 2000</vt:lpstr>
      <vt:lpstr>  MARTINS, Fernando José. Elementos Fundamentais da Educação do Campo. Vol. 8 nº 15 Jan/jun 2013 p. 179-198. Disponível em: http://e-revista.unioeste.br/index.php/educereeteducare/article/viewFile/9200/6803. Acesso em: 31 de agosto de 2017.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Agência Confraria Inteligência Política</dc:creator>
  <cp:lastModifiedBy>Puc secretaria</cp:lastModifiedBy>
  <cp:revision>5</cp:revision>
  <dcterms:created xsi:type="dcterms:W3CDTF">2022-03-06T23:37:36Z</dcterms:created>
  <dcterms:modified xsi:type="dcterms:W3CDTF">2022-07-29T13:51:29Z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2022-03-06T00:00:00Z</vt:filetime>
  </property>
  <property fmtid="{D5CDD505-2E9C-101B-9397-08002B2CF9AE}" pid="3" name="Creator">
    <vt:lpwstr>Canva</vt:lpwstr>
  </property>
  <property fmtid="{D5CDD505-2E9C-101B-9397-08002B2CF9AE}" pid="4" name="LastSaved">
    <vt:filetime>2022-03-06T00:00:00Z</vt:filetime>
  </property>
</Properties>
</file>